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Lst>
  <p:sldSz cy="6858000" cx="12192000"/>
  <p:notesSz cx="6858000" cy="9144000"/>
  <p:embeddedFontLst>
    <p:embeddedFont>
      <p:font typeface="Work Sans Medium"/>
      <p:regular r:id="rId12"/>
      <p:bold r:id="rId13"/>
      <p:italic r:id="rId14"/>
      <p:boldItalic r:id="rId15"/>
    </p:embeddedFont>
    <p:embeddedFont>
      <p:font typeface="Work Sans Light"/>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0" roundtripDataSignature="AMtx7mgik/9tJcd23vH8Ce/V0ELzHp9Kf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customschemas.google.com/relationships/presentationmetadata" Target="meta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WorkSansMedium-bold.fntdata"/><Relationship Id="rId12" Type="http://schemas.openxmlformats.org/officeDocument/2006/relationships/font" Target="fonts/WorkSansMedium-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WorkSansMedium-boldItalic.fntdata"/><Relationship Id="rId14" Type="http://schemas.openxmlformats.org/officeDocument/2006/relationships/font" Target="fonts/WorkSansMedium-italic.fntdata"/><Relationship Id="rId17" Type="http://schemas.openxmlformats.org/officeDocument/2006/relationships/font" Target="fonts/WorkSansLight-bold.fntdata"/><Relationship Id="rId16" Type="http://schemas.openxmlformats.org/officeDocument/2006/relationships/font" Target="fonts/WorkSansLight-regular.fntdata"/><Relationship Id="rId5" Type="http://schemas.openxmlformats.org/officeDocument/2006/relationships/slide" Target="slides/slide1.xml"/><Relationship Id="rId19" Type="http://schemas.openxmlformats.org/officeDocument/2006/relationships/font" Target="fonts/WorkSansLight-boldItalic.fntdata"/><Relationship Id="rId6" Type="http://schemas.openxmlformats.org/officeDocument/2006/relationships/slide" Target="slides/slide2.xml"/><Relationship Id="rId18" Type="http://schemas.openxmlformats.org/officeDocument/2006/relationships/font" Target="fonts/WorkSansLight-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 name="Google Shape;9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Calibri"/>
              <a:buNone/>
            </a:pPr>
            <a:r>
              <a:t/>
            </a:r>
            <a:endParaRPr/>
          </a:p>
        </p:txBody>
      </p:sp>
      <p:sp>
        <p:nvSpPr>
          <p:cNvPr id="103" name="Google Shape;10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111" name="Google Shape;11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d3aff9df3b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120" name="Google Shape;120;g2d3aff9df3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d332ea819b_0_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129" name="Google Shape;129;g2d332ea819b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d33f6a21cf_1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Calibri"/>
              <a:buNone/>
            </a:pPr>
            <a:r>
              <a:t/>
            </a:r>
            <a:endParaRPr/>
          </a:p>
        </p:txBody>
      </p:sp>
      <p:sp>
        <p:nvSpPr>
          <p:cNvPr id="138" name="Google Shape;138;g2d33f6a21cf_1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Calibri"/>
              <a:buNone/>
            </a:pPr>
            <a:r>
              <a:t/>
            </a:r>
            <a:endParaRPr/>
          </a:p>
        </p:txBody>
      </p:sp>
      <p:sp>
        <p:nvSpPr>
          <p:cNvPr id="147" name="Google Shape;14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5" name="Shape 15"/>
        <p:cNvGrpSpPr/>
        <p:nvPr/>
      </p:nvGrpSpPr>
      <p:grpSpPr>
        <a:xfrm>
          <a:off x="0" y="0"/>
          <a:ext cx="0" cy="0"/>
          <a:chOff x="0" y="0"/>
          <a:chExt cx="0" cy="0"/>
        </a:xfrm>
      </p:grpSpPr>
      <p:sp>
        <p:nvSpPr>
          <p:cNvPr id="16" name="Google Shape;16;p1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6"/>
          <p:cNvSpPr/>
          <p:nvPr>
            <p:ph idx="2" type="pic"/>
          </p:nvPr>
        </p:nvSpPr>
        <p:spPr>
          <a:xfrm>
            <a:off x="5183188" y="987425"/>
            <a:ext cx="6172200" cy="4873625"/>
          </a:xfrm>
          <a:prstGeom prst="rect">
            <a:avLst/>
          </a:prstGeom>
          <a:noFill/>
          <a:ln>
            <a:noFill/>
          </a:ln>
        </p:spPr>
      </p:sp>
      <p:sp>
        <p:nvSpPr>
          <p:cNvPr id="18" name="Google Shape;18;p1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9" name="Google Shape;19;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68" name="Shape 68"/>
        <p:cNvGrpSpPr/>
        <p:nvPr/>
      </p:nvGrpSpPr>
      <p:grpSpPr>
        <a:xfrm>
          <a:off x="0" y="0"/>
          <a:ext cx="0" cy="0"/>
          <a:chOff x="0" y="0"/>
          <a:chExt cx="0" cy="0"/>
        </a:xfrm>
      </p:grpSpPr>
      <p:sp>
        <p:nvSpPr>
          <p:cNvPr id="69" name="Google Shape;69;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73" name="Shape 73"/>
        <p:cNvGrpSpPr/>
        <p:nvPr/>
      </p:nvGrpSpPr>
      <p:grpSpPr>
        <a:xfrm>
          <a:off x="0" y="0"/>
          <a:ext cx="0" cy="0"/>
          <a:chOff x="0" y="0"/>
          <a:chExt cx="0" cy="0"/>
        </a:xfrm>
      </p:grpSpPr>
      <p:sp>
        <p:nvSpPr>
          <p:cNvPr id="74" name="Google Shape;74;p2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26"/>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6" name="Google Shape;76;p26"/>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7" name="Google Shape;77;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80" name="Shape 80"/>
        <p:cNvGrpSpPr/>
        <p:nvPr/>
      </p:nvGrpSpPr>
      <p:grpSpPr>
        <a:xfrm>
          <a:off x="0" y="0"/>
          <a:ext cx="0" cy="0"/>
          <a:chOff x="0" y="0"/>
          <a:chExt cx="0" cy="0"/>
        </a:xfrm>
      </p:grpSpPr>
      <p:sp>
        <p:nvSpPr>
          <p:cNvPr id="81" name="Google Shape;81;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7"/>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86" name="Shape 86"/>
        <p:cNvGrpSpPr/>
        <p:nvPr/>
      </p:nvGrpSpPr>
      <p:grpSpPr>
        <a:xfrm>
          <a:off x="0" y="0"/>
          <a:ext cx="0" cy="0"/>
          <a:chOff x="0" y="0"/>
          <a:chExt cx="0" cy="0"/>
        </a:xfrm>
      </p:grpSpPr>
      <p:sp>
        <p:nvSpPr>
          <p:cNvPr id="87" name="Google Shape;87;p28"/>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28"/>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p:cSld name="Diseño personalizado">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p:txBody>
      </p:sp>
      <p:sp>
        <p:nvSpPr>
          <p:cNvPr id="25" name="Google Shape;25;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p:txBody>
      </p:sp>
      <p:sp>
        <p:nvSpPr>
          <p:cNvPr id="26" name="Google Shape;26;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Encabezado de sección">
  <p:cSld name="2_Encabezado de sección">
    <p:spTree>
      <p:nvGrpSpPr>
        <p:cNvPr id="27" name="Shape 27"/>
        <p:cNvGrpSpPr/>
        <p:nvPr/>
      </p:nvGrpSpPr>
      <p:grpSpPr>
        <a:xfrm>
          <a:off x="0" y="0"/>
          <a:ext cx="0" cy="0"/>
          <a:chOff x="0" y="0"/>
          <a:chExt cx="0" cy="0"/>
        </a:xfrm>
      </p:grpSpPr>
      <p:pic>
        <p:nvPicPr>
          <p:cNvPr descr="Patrón de fondo&#10;&#10;Descripción generada automáticamente" id="28" name="Google Shape;28;p18"/>
          <p:cNvPicPr preferRelativeResize="0"/>
          <p:nvPr/>
        </p:nvPicPr>
        <p:blipFill rotWithShape="1">
          <a:blip r:embed="rId2">
            <a:alphaModFix/>
          </a:blip>
          <a:srcRect b="0" l="0" r="0" t="0"/>
          <a:stretch/>
        </p:blipFill>
        <p:spPr>
          <a:xfrm>
            <a:off x="0" y="0"/>
            <a:ext cx="12192000" cy="6858000"/>
          </a:xfrm>
          <a:prstGeom prst="rect">
            <a:avLst/>
          </a:prstGeom>
          <a:noFill/>
          <a:ln>
            <a:noFill/>
          </a:ln>
        </p:spPr>
      </p:pic>
      <p:pic>
        <p:nvPicPr>
          <p:cNvPr id="29" name="Google Shape;29;p18"/>
          <p:cNvPicPr preferRelativeResize="0"/>
          <p:nvPr/>
        </p:nvPicPr>
        <p:blipFill rotWithShape="1">
          <a:blip r:embed="rId3">
            <a:alphaModFix/>
          </a:blip>
          <a:srcRect b="0" l="0" r="0" t="0"/>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30" name="Shape 30"/>
        <p:cNvGrpSpPr/>
        <p:nvPr/>
      </p:nvGrpSpPr>
      <p:grpSpPr>
        <a:xfrm>
          <a:off x="0" y="0"/>
          <a:ext cx="0" cy="0"/>
          <a:chOff x="0" y="0"/>
          <a:chExt cx="0" cy="0"/>
        </a:xfrm>
      </p:grpSpPr>
      <p:sp>
        <p:nvSpPr>
          <p:cNvPr id="31" name="Google Shape;31;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34" name="Shape 34"/>
        <p:cNvGrpSpPr/>
        <p:nvPr/>
      </p:nvGrpSpPr>
      <p:grpSpPr>
        <a:xfrm>
          <a:off x="0" y="0"/>
          <a:ext cx="0" cy="0"/>
          <a:chOff x="0" y="0"/>
          <a:chExt cx="0" cy="0"/>
        </a:xfrm>
      </p:grpSpPr>
      <p:sp>
        <p:nvSpPr>
          <p:cNvPr id="35" name="Google Shape;35;p2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7" name="Google Shape;37;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40" name="Shape 40"/>
        <p:cNvGrpSpPr/>
        <p:nvPr/>
      </p:nvGrpSpPr>
      <p:grpSpPr>
        <a:xfrm>
          <a:off x="0" y="0"/>
          <a:ext cx="0" cy="0"/>
          <a:chOff x="0" y="0"/>
          <a:chExt cx="0" cy="0"/>
        </a:xfrm>
      </p:grpSpPr>
      <p:sp>
        <p:nvSpPr>
          <p:cNvPr id="41" name="Google Shape;41;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46" name="Shape 46"/>
        <p:cNvGrpSpPr/>
        <p:nvPr/>
      </p:nvGrpSpPr>
      <p:grpSpPr>
        <a:xfrm>
          <a:off x="0" y="0"/>
          <a:ext cx="0" cy="0"/>
          <a:chOff x="0" y="0"/>
          <a:chExt cx="0" cy="0"/>
        </a:xfrm>
      </p:grpSpPr>
      <p:sp>
        <p:nvSpPr>
          <p:cNvPr id="47" name="Google Shape;47;p2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9" name="Google Shape;49;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52" name="Shape 52"/>
        <p:cNvGrpSpPr/>
        <p:nvPr/>
      </p:nvGrpSpPr>
      <p:grpSpPr>
        <a:xfrm>
          <a:off x="0" y="0"/>
          <a:ext cx="0" cy="0"/>
          <a:chOff x="0" y="0"/>
          <a:chExt cx="0" cy="0"/>
        </a:xfrm>
      </p:grpSpPr>
      <p:sp>
        <p:nvSpPr>
          <p:cNvPr id="53" name="Google Shape;53;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2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59" name="Shape 59"/>
        <p:cNvGrpSpPr/>
        <p:nvPr/>
      </p:nvGrpSpPr>
      <p:grpSpPr>
        <a:xfrm>
          <a:off x="0" y="0"/>
          <a:ext cx="0" cy="0"/>
          <a:chOff x="0" y="0"/>
          <a:chExt cx="0" cy="0"/>
        </a:xfrm>
      </p:grpSpPr>
      <p:sp>
        <p:nvSpPr>
          <p:cNvPr id="60" name="Google Shape;60;p2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2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2" name="Google Shape;62;p2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 name="Google Shape;63;p2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4" name="Google Shape;64;p2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hyperlink" Target="https://docs.google.com/document/d/11Flwmae-nQW0c7K9cThxzNqigxdeGLNu/edit?usp=drive_link&amp;ouid=101331164028916143387&amp;rtpof=true&amp;sd=tru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hyperlink" Target="https://docs.google.com/document/d/11Flwmae-nQW0c7K9cThxzNqigxdeGLNu/edit?usp=drive_link&amp;ouid=101331164028916143387&amp;rtpof=true&amp;sd=tru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hyperlink" Target="https://docs.google.com/document/d/11Flwmae-nQW0c7K9cThxzNqigxdeGLNu/edit?usp=drive_link&amp;ouid=101331164028916143387&amp;rtpof=true&amp;sd=tru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hyperlink" Target="https://docs.google.com/document/d/11Flwmae-nQW0c7K9cThxzNqigxdeGLNu/edit?usp=drive_link&amp;ouid=101331164028916143387&amp;rtpof=true&amp;sd=true"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descr="Window" id="96" name="Google Shape;96;p1"/>
          <p:cNvPicPr preferRelativeResize="0"/>
          <p:nvPr>
            <p:ph idx="2" type="pic"/>
          </p:nvPr>
        </p:nvPicPr>
        <p:blipFill rotWithShape="1">
          <a:blip r:embed="rId3">
            <a:alphaModFix/>
          </a:blip>
          <a:srcRect b="100000" l="-3150" r="3146" t="-100000"/>
          <a:stretch/>
        </p:blipFill>
        <p:spPr>
          <a:xfrm>
            <a:off x="300470" y="206391"/>
            <a:ext cx="11891530" cy="1480366"/>
          </a:xfrm>
          <a:prstGeom prst="rect">
            <a:avLst/>
          </a:prstGeom>
          <a:noFill/>
          <a:ln>
            <a:noFill/>
          </a:ln>
        </p:spPr>
      </p:pic>
      <p:pic>
        <p:nvPicPr>
          <p:cNvPr descr="Window" id="97" name="Google Shape;97;p1"/>
          <p:cNvPicPr preferRelativeResize="0"/>
          <p:nvPr/>
        </p:nvPicPr>
        <p:blipFill rotWithShape="1">
          <a:blip r:embed="rId4">
            <a:alphaModFix amt="20000"/>
          </a:blip>
          <a:srcRect b="0" l="0" r="0" t="0"/>
          <a:stretch/>
        </p:blipFill>
        <p:spPr>
          <a:xfrm>
            <a:off x="1931169" y="1777984"/>
            <a:ext cx="8895425" cy="4873626"/>
          </a:xfrm>
          <a:prstGeom prst="rect">
            <a:avLst/>
          </a:prstGeom>
          <a:noFill/>
          <a:ln>
            <a:noFill/>
          </a:ln>
        </p:spPr>
      </p:pic>
      <p:sp>
        <p:nvSpPr>
          <p:cNvPr id="98" name="Google Shape;98;p1"/>
          <p:cNvSpPr txBox="1"/>
          <p:nvPr/>
        </p:nvSpPr>
        <p:spPr>
          <a:xfrm>
            <a:off x="8004014" y="6085642"/>
            <a:ext cx="4054821"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s-MX" sz="2000" u="none" cap="none" strike="noStrike">
                <a:solidFill>
                  <a:schemeClr val="accent6"/>
                </a:solidFill>
                <a:latin typeface="Calibri"/>
                <a:ea typeface="Calibri"/>
                <a:cs typeface="Calibri"/>
                <a:sym typeface="Calibri"/>
              </a:rPr>
              <a:t>Análisis y Desarrollo de Software</a:t>
            </a:r>
            <a:endParaRPr b="0" i="0" sz="1400" u="none" cap="none" strike="noStrike">
              <a:solidFill>
                <a:srgbClr val="000000"/>
              </a:solidFill>
              <a:latin typeface="Arial"/>
              <a:ea typeface="Arial"/>
              <a:cs typeface="Arial"/>
              <a:sym typeface="Arial"/>
            </a:endParaRPr>
          </a:p>
        </p:txBody>
      </p:sp>
      <p:sp>
        <p:nvSpPr>
          <p:cNvPr id="99" name="Google Shape;99;p1"/>
          <p:cNvSpPr txBox="1"/>
          <p:nvPr/>
        </p:nvSpPr>
        <p:spPr>
          <a:xfrm>
            <a:off x="4110600" y="4077825"/>
            <a:ext cx="3970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t/>
            </a:r>
            <a:endParaRPr b="0" i="0" sz="1400" u="none" cap="none" strike="noStrike">
              <a:solidFill>
                <a:srgbClr val="000000"/>
              </a:solidFill>
              <a:latin typeface="Arial"/>
              <a:ea typeface="Arial"/>
              <a:cs typeface="Arial"/>
              <a:sym typeface="Arial"/>
            </a:endParaRPr>
          </a:p>
        </p:txBody>
      </p:sp>
      <p:pic>
        <p:nvPicPr>
          <p:cNvPr id="100" name="Google Shape;100;p1"/>
          <p:cNvPicPr preferRelativeResize="0"/>
          <p:nvPr/>
        </p:nvPicPr>
        <p:blipFill rotWithShape="1">
          <a:blip r:embed="rId5">
            <a:alphaModFix/>
          </a:blip>
          <a:srcRect b="0" l="0" r="0" t="0"/>
          <a:stretch/>
        </p:blipFill>
        <p:spPr>
          <a:xfrm>
            <a:off x="4139838" y="1566801"/>
            <a:ext cx="3912326" cy="33651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
          <p:cNvSpPr txBox="1"/>
          <p:nvPr>
            <p:ph type="title"/>
          </p:nvPr>
        </p:nvSpPr>
        <p:spPr>
          <a:xfrm>
            <a:off x="456236" y="11048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Integrantes</a:t>
            </a:r>
            <a:endParaRPr/>
          </a:p>
        </p:txBody>
      </p:sp>
      <p:sp>
        <p:nvSpPr>
          <p:cNvPr id="106" name="Google Shape;106;p2"/>
          <p:cNvSpPr txBox="1"/>
          <p:nvPr/>
        </p:nvSpPr>
        <p:spPr>
          <a:xfrm>
            <a:off x="4998126" y="2968556"/>
            <a:ext cx="5805900" cy="12006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Fabian Estiven Cristancho</a:t>
            </a:r>
            <a:endParaRPr b="0" i="0" sz="18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Jonatan David Montealegre</a:t>
            </a:r>
            <a:endParaRPr b="0" i="0" sz="18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s-MX" sz="1800" u="none" cap="none" strike="noStrike">
                <a:solidFill>
                  <a:schemeClr val="dk1"/>
                </a:solidFill>
                <a:latin typeface="Calibri"/>
                <a:ea typeface="Calibri"/>
                <a:cs typeface="Calibri"/>
                <a:sym typeface="Calibri"/>
              </a:rPr>
              <a:t>Sebastian Camilo Molina</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1800"/>
              <a:buFont typeface="Calibri"/>
              <a:buChar char="•"/>
            </a:pPr>
            <a:r>
              <a:rPr b="0" i="0" lang="es-MX" sz="1800" u="none" cap="none" strike="noStrike">
                <a:solidFill>
                  <a:schemeClr val="dk1"/>
                </a:solidFill>
                <a:latin typeface="Calibri"/>
                <a:ea typeface="Calibri"/>
                <a:cs typeface="Calibri"/>
                <a:sym typeface="Calibri"/>
              </a:rPr>
              <a:t>Steven Jacob Torres</a:t>
            </a:r>
            <a:endParaRPr b="0" i="0" sz="1800" u="none" cap="none" strike="noStrike">
              <a:solidFill>
                <a:schemeClr val="dk1"/>
              </a:solidFill>
              <a:latin typeface="Calibri"/>
              <a:ea typeface="Calibri"/>
              <a:cs typeface="Calibri"/>
              <a:sym typeface="Calibri"/>
            </a:endParaRPr>
          </a:p>
        </p:txBody>
      </p:sp>
      <p:sp>
        <p:nvSpPr>
          <p:cNvPr id="107" name="Google Shape;107;p2"/>
          <p:cNvSpPr txBox="1"/>
          <p:nvPr/>
        </p:nvSpPr>
        <p:spPr>
          <a:xfrm>
            <a:off x="8597650" y="3248000"/>
            <a:ext cx="36099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dk1"/>
              </a:solidFill>
              <a:latin typeface="Calibri"/>
              <a:ea typeface="Calibri"/>
              <a:cs typeface="Calibri"/>
              <a:sym typeface="Calibri"/>
            </a:endParaRPr>
          </a:p>
        </p:txBody>
      </p:sp>
      <p:pic>
        <p:nvPicPr>
          <p:cNvPr id="108" name="Google Shape;108;p2"/>
          <p:cNvPicPr preferRelativeResize="0"/>
          <p:nvPr/>
        </p:nvPicPr>
        <p:blipFill rotWithShape="1">
          <a:blip r:embed="rId3">
            <a:alphaModFix/>
          </a:blip>
          <a:srcRect b="0" l="0" r="0" t="0"/>
          <a:stretch/>
        </p:blipFill>
        <p:spPr>
          <a:xfrm>
            <a:off x="534063" y="2123132"/>
            <a:ext cx="4257820" cy="390698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4"/>
          <p:cNvSpPr txBox="1"/>
          <p:nvPr/>
        </p:nvSpPr>
        <p:spPr>
          <a:xfrm>
            <a:off x="950054" y="605917"/>
            <a:ext cx="5547843" cy="107303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2600"/>
              <a:buFont typeface="Work Sans Light"/>
              <a:buNone/>
            </a:pPr>
            <a:r>
              <a:rPr lang="es-MX" sz="2600">
                <a:solidFill>
                  <a:srgbClr val="38AA00"/>
                </a:solidFill>
                <a:latin typeface="Work Sans Light"/>
                <a:ea typeface="Work Sans Light"/>
                <a:cs typeface="Work Sans Light"/>
                <a:sym typeface="Work Sans Light"/>
              </a:rPr>
              <a:t>Introducción</a:t>
            </a:r>
            <a:endParaRPr b="0" i="0" sz="1800" u="none" cap="none" strike="noStrike">
              <a:solidFill>
                <a:schemeClr val="dk1"/>
              </a:solidFill>
              <a:latin typeface="Calibri"/>
              <a:ea typeface="Calibri"/>
              <a:cs typeface="Calibri"/>
              <a:sym typeface="Calibri"/>
            </a:endParaRPr>
          </a:p>
        </p:txBody>
      </p:sp>
      <p:cxnSp>
        <p:nvCxnSpPr>
          <p:cNvPr id="114" name="Google Shape;114;p4"/>
          <p:cNvCxnSpPr>
            <a:stCxn id="113" idx="1"/>
          </p:cNvCxnSpPr>
          <p:nvPr/>
        </p:nvCxnSpPr>
        <p:spPr>
          <a:xfrm flipH="1" rot="10800000">
            <a:off x="950054" y="1094432"/>
            <a:ext cx="5042400" cy="48000"/>
          </a:xfrm>
          <a:prstGeom prst="straightConnector1">
            <a:avLst/>
          </a:prstGeom>
          <a:noFill/>
          <a:ln cap="flat" cmpd="sng" w="50800">
            <a:solidFill>
              <a:schemeClr val="accent6"/>
            </a:solidFill>
            <a:prstDash val="solid"/>
            <a:miter lim="800000"/>
            <a:headEnd len="sm" w="sm" type="none"/>
            <a:tailEnd len="sm" w="sm" type="none"/>
          </a:ln>
        </p:spPr>
      </p:cxnSp>
      <p:sp>
        <p:nvSpPr>
          <p:cNvPr id="115" name="Google Shape;115;p4"/>
          <p:cNvSpPr txBox="1"/>
          <p:nvPr/>
        </p:nvSpPr>
        <p:spPr>
          <a:xfrm>
            <a:off x="632225" y="1489625"/>
            <a:ext cx="5232900" cy="4556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1" i="0" lang="es-MX" sz="1100" u="none" cap="none" strike="noStrike">
                <a:solidFill>
                  <a:schemeClr val="dk1"/>
                </a:solidFill>
                <a:latin typeface="Arial"/>
                <a:ea typeface="Arial"/>
                <a:cs typeface="Arial"/>
                <a:sym typeface="Arial"/>
              </a:rPr>
              <a:t>E</a:t>
            </a:r>
            <a:r>
              <a:rPr b="1" i="0" lang="es-MX" sz="1400" u="none" cap="none" strike="noStrike">
                <a:solidFill>
                  <a:schemeClr val="dk1"/>
                </a:solidFill>
                <a:latin typeface="Arial"/>
                <a:ea typeface="Arial"/>
                <a:cs typeface="Arial"/>
                <a:sym typeface="Arial"/>
              </a:rPr>
              <a:t>mpleo Total</a:t>
            </a:r>
            <a:r>
              <a:rPr b="0" i="0" lang="es-MX" sz="1400" u="none" cap="none" strike="noStrike">
                <a:solidFill>
                  <a:schemeClr val="dk1"/>
                </a:solidFill>
                <a:latin typeface="Arial"/>
                <a:ea typeface="Arial"/>
                <a:cs typeface="Arial"/>
                <a:sym typeface="Arial"/>
              </a:rPr>
              <a:t> es un software integral de búsqueda de empleo diseñado para conectar a candidatos con oportunidades laborales de manera eficiente y efectiva.</a:t>
            </a:r>
            <a:r>
              <a:rPr b="0" i="0" lang="es-MX" sz="1100" u="none" cap="none" strike="noStrike">
                <a:solidFill>
                  <a:schemeClr val="dk1"/>
                </a:solidFill>
                <a:latin typeface="Arial"/>
                <a:ea typeface="Arial"/>
                <a:cs typeface="Arial"/>
                <a:sym typeface="Arial"/>
              </a:rPr>
              <a:t>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s-MX" sz="1400" u="none" cap="none" strike="noStrike">
                <a:solidFill>
                  <a:schemeClr val="dk1"/>
                </a:solidFill>
                <a:highlight>
                  <a:srgbClr val="FFFFFF"/>
                </a:highlight>
                <a:latin typeface="Arial"/>
                <a:ea typeface="Arial"/>
                <a:cs typeface="Arial"/>
                <a:sym typeface="Arial"/>
              </a:rPr>
              <a:t>Tiene 12 requerimientos funcionales: </a:t>
            </a:r>
            <a:endParaRPr b="0" i="0" sz="1400" u="none" cap="none" strike="noStrike">
              <a:solidFill>
                <a:schemeClr val="dk1"/>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s-MX" sz="1400" u="none" cap="none" strike="noStrike">
                <a:solidFill>
                  <a:schemeClr val="dk1"/>
                </a:solidFill>
                <a:highlight>
                  <a:srgbClr val="FFFFFF"/>
                </a:highlight>
                <a:latin typeface="Arial"/>
                <a:ea typeface="Arial"/>
                <a:cs typeface="Arial"/>
                <a:sym typeface="Arial"/>
              </a:rPr>
              <a:t>iniciar sesión, registro, gestión de registro, categoria, subcategoria, hojas de vida, ofertas de empleo, postularse, chat, calificaciones, notificaciones, reseñas, estadísticas, Estos requerimientos son administrados por diferentes usuarios según su rol los cuales existen : administrador, usuario, empresa y empleado.</a:t>
            </a:r>
            <a:endParaRPr b="0" i="0" sz="1400" u="none" cap="none" strike="noStrike">
              <a:solidFill>
                <a:schemeClr val="dk1"/>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s-MX" sz="1400" u="none" cap="none" strike="noStrike">
                <a:solidFill>
                  <a:schemeClr val="dk1"/>
                </a:solidFill>
                <a:highlight>
                  <a:srgbClr val="FFFFFF"/>
                </a:highlight>
                <a:latin typeface="Arial"/>
                <a:ea typeface="Arial"/>
                <a:cs typeface="Arial"/>
                <a:sym typeface="Arial"/>
              </a:rPr>
              <a:t>Empleo Total Ofrece una plataforma intuitiva donde los usuarios pueden crear perfiles detallados, buscar empleos según sus habilidades y preferencias, y postularse directamente a vacantes relevantes. Para los empleadores, Empleo Total proporciona herramientas avanzadas para publicar ofertas de trabajo, filtrar candidatos y gestionar el proceso de contratación.  </a:t>
            </a:r>
            <a:endParaRPr b="0" i="0" sz="1400" u="none" cap="none" strike="noStrike">
              <a:solidFill>
                <a:schemeClr val="dk1"/>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highlight>
                <a:srgbClr val="FFFFFF"/>
              </a:highlight>
              <a:latin typeface="Arial"/>
              <a:ea typeface="Arial"/>
              <a:cs typeface="Arial"/>
              <a:sym typeface="Arial"/>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116" name="Google Shape;116;p4"/>
          <p:cNvPicPr preferRelativeResize="0"/>
          <p:nvPr/>
        </p:nvPicPr>
        <p:blipFill rotWithShape="1">
          <a:blip r:embed="rId3">
            <a:alphaModFix/>
          </a:blip>
          <a:srcRect b="0" l="0" r="0" t="0"/>
          <a:stretch/>
        </p:blipFill>
        <p:spPr>
          <a:xfrm>
            <a:off x="6348200" y="1678951"/>
            <a:ext cx="5438774" cy="4818101"/>
          </a:xfrm>
          <a:prstGeom prst="rect">
            <a:avLst/>
          </a:prstGeom>
          <a:noFill/>
          <a:ln>
            <a:noFill/>
          </a:ln>
        </p:spPr>
      </p:pic>
      <p:sp>
        <p:nvSpPr>
          <p:cNvPr id="117" name="Google Shape;117;p4"/>
          <p:cNvSpPr txBox="1"/>
          <p:nvPr/>
        </p:nvSpPr>
        <p:spPr>
          <a:xfrm>
            <a:off x="11084700" y="6497050"/>
            <a:ext cx="1107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MX" sz="1400" u="none" cap="none" strike="noStrike">
                <a:solidFill>
                  <a:schemeClr val="dk1"/>
                </a:solidFill>
                <a:uFill>
                  <a:noFill/>
                </a:uFill>
                <a:latin typeface="Arial"/>
                <a:ea typeface="Arial"/>
                <a:cs typeface="Arial"/>
                <a:sym typeface="Arial"/>
                <a:hlinkClick r:id="rId4">
                  <a:extLst>
                    <a:ext uri="{A12FA001-AC4F-418D-AE19-62706E023703}">
                      <ahyp:hlinkClr val="tx"/>
                    </a:ext>
                  </a:extLst>
                </a:hlinkClick>
              </a:rPr>
              <a:t>IEEE830</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2d3aff9df3b_0_0"/>
          <p:cNvSpPr txBox="1"/>
          <p:nvPr/>
        </p:nvSpPr>
        <p:spPr>
          <a:xfrm>
            <a:off x="950054" y="605917"/>
            <a:ext cx="5547900" cy="10731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2600"/>
              <a:buFont typeface="Work Sans Light"/>
              <a:buNone/>
            </a:pPr>
            <a:r>
              <a:rPr lang="es-MX" sz="2600">
                <a:solidFill>
                  <a:srgbClr val="38AA00"/>
                </a:solidFill>
                <a:latin typeface="Work Sans Light"/>
                <a:ea typeface="Work Sans Light"/>
                <a:cs typeface="Work Sans Light"/>
                <a:sym typeface="Work Sans Light"/>
              </a:rPr>
              <a:t>Alcance</a:t>
            </a:r>
            <a:endParaRPr b="0" i="0" sz="1800" u="none" cap="none" strike="noStrike">
              <a:solidFill>
                <a:schemeClr val="dk1"/>
              </a:solidFill>
              <a:latin typeface="Calibri"/>
              <a:ea typeface="Calibri"/>
              <a:cs typeface="Calibri"/>
              <a:sym typeface="Calibri"/>
            </a:endParaRPr>
          </a:p>
        </p:txBody>
      </p:sp>
      <p:cxnSp>
        <p:nvCxnSpPr>
          <p:cNvPr id="123" name="Google Shape;123;g2d3aff9df3b_0_0"/>
          <p:cNvCxnSpPr>
            <a:stCxn id="122" idx="1"/>
          </p:cNvCxnSpPr>
          <p:nvPr/>
        </p:nvCxnSpPr>
        <p:spPr>
          <a:xfrm flipH="1" rot="10800000">
            <a:off x="950054" y="1094467"/>
            <a:ext cx="5042400" cy="48000"/>
          </a:xfrm>
          <a:prstGeom prst="straightConnector1">
            <a:avLst/>
          </a:prstGeom>
          <a:noFill/>
          <a:ln cap="flat" cmpd="sng" w="50800">
            <a:solidFill>
              <a:schemeClr val="accent6"/>
            </a:solidFill>
            <a:prstDash val="solid"/>
            <a:miter lim="800000"/>
            <a:headEnd len="sm" w="sm" type="none"/>
            <a:tailEnd len="sm" w="sm" type="none"/>
          </a:ln>
        </p:spPr>
      </p:cxnSp>
      <p:sp>
        <p:nvSpPr>
          <p:cNvPr id="124" name="Google Shape;124;g2d3aff9df3b_0_0"/>
          <p:cNvSpPr txBox="1"/>
          <p:nvPr/>
        </p:nvSpPr>
        <p:spPr>
          <a:xfrm>
            <a:off x="759550" y="1248875"/>
            <a:ext cx="5232900" cy="4598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b="1" lang="es-MX" sz="1500">
                <a:solidFill>
                  <a:schemeClr val="dk1"/>
                </a:solidFill>
                <a:highlight>
                  <a:srgbClr val="FFFFFF"/>
                </a:highlight>
              </a:rPr>
              <a:t>E</a:t>
            </a:r>
            <a:r>
              <a:rPr lang="es-MX" sz="1500">
                <a:solidFill>
                  <a:schemeClr val="dk1"/>
                </a:solidFill>
                <a:highlight>
                  <a:srgbClr val="FFFFFF"/>
                </a:highlight>
              </a:rPr>
              <a:t>l Software</a:t>
            </a:r>
            <a:r>
              <a:rPr lang="es-MX" sz="1500">
                <a:solidFill>
                  <a:schemeClr val="dk1"/>
                </a:solidFill>
                <a:highlight>
                  <a:srgbClr val="FFFFFF"/>
                </a:highlight>
              </a:rPr>
              <a:t> EmpleoTotal incluye las siguientes funcionalidades clave: gestión de usuarios según su rol (administrador, usuario, empresa, empleado), registro e inicio de sesión, manejo de hojas de vida, publicación y postulación a ofertas laborales, chat interno, calificaciones, notificaciones, reseñas y estadísticas. Cada función está diseñada para optimizar la interacción entre candidatos y empleadores, permitiendo a los usuarios personalizar perfiles, buscar empleos y aplicar directamente, mientras que las empresas pueden gestionar eficientemente sus procesos de selección.</a:t>
            </a:r>
            <a:endParaRPr sz="15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t/>
            </a:r>
            <a:endParaRPr b="1"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highlight>
                <a:srgbClr val="FFFFFF"/>
              </a:highlight>
              <a:latin typeface="Arial"/>
              <a:ea typeface="Arial"/>
              <a:cs typeface="Arial"/>
              <a:sym typeface="Arial"/>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125" name="Google Shape;125;g2d3aff9df3b_0_0"/>
          <p:cNvPicPr preferRelativeResize="0"/>
          <p:nvPr/>
        </p:nvPicPr>
        <p:blipFill rotWithShape="1">
          <a:blip r:embed="rId3">
            <a:alphaModFix/>
          </a:blip>
          <a:srcRect b="0" l="0" r="0" t="0"/>
          <a:stretch/>
        </p:blipFill>
        <p:spPr>
          <a:xfrm>
            <a:off x="6348200" y="1678951"/>
            <a:ext cx="5438774" cy="4818101"/>
          </a:xfrm>
          <a:prstGeom prst="rect">
            <a:avLst/>
          </a:prstGeom>
          <a:noFill/>
          <a:ln>
            <a:noFill/>
          </a:ln>
        </p:spPr>
      </p:pic>
      <p:sp>
        <p:nvSpPr>
          <p:cNvPr id="126" name="Google Shape;126;g2d3aff9df3b_0_0"/>
          <p:cNvSpPr txBox="1"/>
          <p:nvPr/>
        </p:nvSpPr>
        <p:spPr>
          <a:xfrm>
            <a:off x="11084700" y="6497050"/>
            <a:ext cx="1107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MX" sz="1400" u="none" cap="none" strike="noStrike">
                <a:solidFill>
                  <a:schemeClr val="dk1"/>
                </a:solidFill>
                <a:uFill>
                  <a:noFill/>
                </a:uFill>
                <a:latin typeface="Arial"/>
                <a:ea typeface="Arial"/>
                <a:cs typeface="Arial"/>
                <a:sym typeface="Arial"/>
                <a:hlinkClick r:id="rId4">
                  <a:extLst>
                    <a:ext uri="{A12FA001-AC4F-418D-AE19-62706E023703}">
                      <ahyp:hlinkClr val="tx"/>
                    </a:ext>
                  </a:extLst>
                </a:hlinkClick>
              </a:rPr>
              <a:t>IEEE830</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2d332ea819b_0_8"/>
          <p:cNvSpPr txBox="1"/>
          <p:nvPr/>
        </p:nvSpPr>
        <p:spPr>
          <a:xfrm>
            <a:off x="950054" y="605917"/>
            <a:ext cx="5547900" cy="10731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2600"/>
              <a:buFont typeface="Work Sans Light"/>
              <a:buNone/>
            </a:pPr>
            <a:r>
              <a:rPr lang="es-MX" sz="2600">
                <a:solidFill>
                  <a:srgbClr val="38AA00"/>
                </a:solidFill>
                <a:latin typeface="Work Sans Light"/>
                <a:ea typeface="Work Sans Light"/>
                <a:cs typeface="Work Sans Light"/>
                <a:sym typeface="Work Sans Light"/>
              </a:rPr>
              <a:t>Alcance</a:t>
            </a:r>
            <a:endParaRPr b="0" i="0" sz="1800" u="none" cap="none" strike="noStrike">
              <a:solidFill>
                <a:schemeClr val="dk1"/>
              </a:solidFill>
              <a:latin typeface="Calibri"/>
              <a:ea typeface="Calibri"/>
              <a:cs typeface="Calibri"/>
              <a:sym typeface="Calibri"/>
            </a:endParaRPr>
          </a:p>
        </p:txBody>
      </p:sp>
      <p:cxnSp>
        <p:nvCxnSpPr>
          <p:cNvPr id="132" name="Google Shape;132;g2d332ea819b_0_8"/>
          <p:cNvCxnSpPr>
            <a:stCxn id="131" idx="1"/>
          </p:cNvCxnSpPr>
          <p:nvPr/>
        </p:nvCxnSpPr>
        <p:spPr>
          <a:xfrm flipH="1" rot="10800000">
            <a:off x="950054" y="1094467"/>
            <a:ext cx="5042400" cy="48000"/>
          </a:xfrm>
          <a:prstGeom prst="straightConnector1">
            <a:avLst/>
          </a:prstGeom>
          <a:noFill/>
          <a:ln cap="flat" cmpd="sng" w="50800">
            <a:solidFill>
              <a:schemeClr val="accent6"/>
            </a:solidFill>
            <a:prstDash val="solid"/>
            <a:miter lim="800000"/>
            <a:headEnd len="sm" w="sm" type="none"/>
            <a:tailEnd len="sm" w="sm" type="none"/>
          </a:ln>
        </p:spPr>
      </p:cxnSp>
      <p:sp>
        <p:nvSpPr>
          <p:cNvPr id="133" name="Google Shape;133;g2d332ea819b_0_8"/>
          <p:cNvSpPr txBox="1"/>
          <p:nvPr/>
        </p:nvSpPr>
        <p:spPr>
          <a:xfrm>
            <a:off x="759550" y="1248875"/>
            <a:ext cx="5232900" cy="655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MX" sz="1300">
                <a:solidFill>
                  <a:schemeClr val="dk1"/>
                </a:solidFill>
                <a:highlight>
                  <a:srgbClr val="FFFFFF"/>
                </a:highlight>
              </a:rPr>
              <a:t>Resumen del Alcance del Proyecto:</a:t>
            </a:r>
            <a:r>
              <a:rPr lang="es-MX" sz="1300">
                <a:solidFill>
                  <a:schemeClr val="dk1"/>
                </a:solidFill>
                <a:highlight>
                  <a:srgbClr val="FFFFFF"/>
                </a:highlight>
              </a:rPr>
              <a:t> Plataforma Web de Empleos</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b="1" lang="es-MX" sz="1300">
                <a:solidFill>
                  <a:schemeClr val="dk1"/>
                </a:solidFill>
                <a:highlight>
                  <a:srgbClr val="FFFFFF"/>
                </a:highlight>
              </a:rPr>
              <a:t>Objetivo General</a:t>
            </a:r>
            <a:endParaRPr b="1"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rgbClr val="FFFFFF"/>
                </a:highlight>
              </a:rPr>
              <a:t>Desarrollar una plataforma web para conectar empleadores y candidatos. Los empleadores podrán publicar ofertas, gestionar postulaciones y agendar entrevistas, mientras los candidatos podrán buscar empleos, postularse y gestionar entrevistas.</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b="1" lang="es-MX" sz="1300">
                <a:solidFill>
                  <a:schemeClr val="dk1"/>
                </a:solidFill>
                <a:highlight>
                  <a:srgbClr val="FFFFFF"/>
                </a:highlight>
              </a:rPr>
              <a:t>Funcionalidades Principales</a:t>
            </a:r>
            <a:endParaRPr b="1"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b="1" lang="es-MX" sz="1300">
                <a:solidFill>
                  <a:schemeClr val="dk1"/>
                </a:solidFill>
                <a:highlight>
                  <a:srgbClr val="FFFFFF"/>
                </a:highlight>
              </a:rPr>
              <a:t>Para Candidatos</a:t>
            </a:r>
            <a:endParaRPr b="1"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rgbClr val="FFFFFF"/>
                </a:highlight>
              </a:rPr>
              <a:t>- </a:t>
            </a:r>
            <a:r>
              <a:rPr b="1" lang="es-MX" sz="1300">
                <a:solidFill>
                  <a:schemeClr val="dk1"/>
                </a:solidFill>
                <a:highlight>
                  <a:srgbClr val="FFFFFF"/>
                </a:highlight>
              </a:rPr>
              <a:t>Registro</a:t>
            </a:r>
            <a:r>
              <a:rPr b="1" lang="es-MX" sz="1300">
                <a:solidFill>
                  <a:schemeClr val="dk1"/>
                </a:solidFill>
                <a:highlight>
                  <a:srgbClr val="FFFFFF"/>
                </a:highlight>
              </a:rPr>
              <a:t> y Perfil</a:t>
            </a:r>
            <a:r>
              <a:rPr lang="es-MX" sz="1300">
                <a:solidFill>
                  <a:schemeClr val="dk1"/>
                </a:solidFill>
                <a:highlight>
                  <a:srgbClr val="FFFFFF"/>
                </a:highlight>
              </a:rPr>
              <a:t>: Llena los formularios de registro de usuario y hoja de vida</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rgbClr val="FFFFFF"/>
                </a:highlight>
              </a:rPr>
              <a:t>- </a:t>
            </a:r>
            <a:r>
              <a:rPr b="1" lang="es-MX" sz="1300">
                <a:solidFill>
                  <a:schemeClr val="dk1"/>
                </a:solidFill>
                <a:highlight>
                  <a:srgbClr val="FFFFFF"/>
                </a:highlight>
              </a:rPr>
              <a:t>Búsqueda de Emple</a:t>
            </a:r>
            <a:r>
              <a:rPr b="1" lang="es-MX" sz="1300">
                <a:solidFill>
                  <a:schemeClr val="dk1"/>
                </a:solidFill>
                <a:highlight>
                  <a:srgbClr val="FFFFFF"/>
                </a:highlight>
              </a:rPr>
              <a:t>o</a:t>
            </a:r>
            <a:r>
              <a:rPr lang="es-MX" sz="1300">
                <a:solidFill>
                  <a:schemeClr val="dk1"/>
                </a:solidFill>
                <a:highlight>
                  <a:srgbClr val="FFFFFF"/>
                </a:highlight>
              </a:rPr>
              <a:t>: </a:t>
            </a:r>
            <a:r>
              <a:rPr lang="es-MX" sz="1300">
                <a:solidFill>
                  <a:schemeClr val="dk1"/>
                </a:solidFill>
                <a:highlight>
                  <a:srgbClr val="FFFFFF"/>
                </a:highlight>
              </a:rPr>
              <a:t>Filtros avanzados (ubicación, salario, tipo de contrato).</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rgbClr val="FFFFFF"/>
                </a:highlight>
              </a:rPr>
              <a:t>- </a:t>
            </a:r>
            <a:r>
              <a:rPr b="1" lang="es-MX" sz="1300">
                <a:solidFill>
                  <a:schemeClr val="dk1"/>
                </a:solidFill>
                <a:highlight>
                  <a:srgbClr val="FFFFFF"/>
                </a:highlight>
              </a:rPr>
              <a:t>Postulación: </a:t>
            </a:r>
            <a:r>
              <a:rPr lang="es-MX" sz="1300">
                <a:solidFill>
                  <a:schemeClr val="dk1"/>
                </a:solidFill>
                <a:highlight>
                  <a:srgbClr val="FFFFFF"/>
                </a:highlight>
              </a:rPr>
              <a:t>la persona se postula </a:t>
            </a:r>
            <a:r>
              <a:rPr lang="es-MX" sz="1300">
                <a:solidFill>
                  <a:schemeClr val="dk1"/>
                </a:solidFill>
                <a:highlight>
                  <a:srgbClr val="FFFFFF"/>
                </a:highlight>
              </a:rPr>
              <a:t>fácilmente</a:t>
            </a:r>
            <a:r>
              <a:rPr lang="es-MX" sz="1300">
                <a:solidFill>
                  <a:schemeClr val="dk1"/>
                </a:solidFill>
                <a:highlight>
                  <a:srgbClr val="FFFFFF"/>
                </a:highlight>
              </a:rPr>
              <a:t> mediante un </a:t>
            </a:r>
            <a:r>
              <a:rPr lang="es-MX" sz="1300">
                <a:solidFill>
                  <a:schemeClr val="dk1"/>
                </a:solidFill>
                <a:highlight>
                  <a:srgbClr val="FFFFFF"/>
                </a:highlight>
              </a:rPr>
              <a:t>botón</a:t>
            </a:r>
            <a:r>
              <a:rPr lang="es-MX" sz="1300">
                <a:solidFill>
                  <a:schemeClr val="dk1"/>
                </a:solidFill>
                <a:highlight>
                  <a:srgbClr val="FFFFFF"/>
                </a:highlight>
              </a:rPr>
              <a:t> el cual le </a:t>
            </a:r>
            <a:r>
              <a:rPr lang="es-MX" sz="1300">
                <a:solidFill>
                  <a:schemeClr val="dk1"/>
                </a:solidFill>
                <a:highlight>
                  <a:srgbClr val="FFFFFF"/>
                </a:highlight>
              </a:rPr>
              <a:t>dirá</a:t>
            </a:r>
            <a:r>
              <a:rPr lang="es-MX" sz="1300">
                <a:solidFill>
                  <a:schemeClr val="dk1"/>
                </a:solidFill>
                <a:highlight>
                  <a:srgbClr val="FFFFFF"/>
                </a:highlight>
              </a:rPr>
              <a:t> que ya </a:t>
            </a:r>
            <a:r>
              <a:rPr lang="es-MX" sz="1300">
                <a:solidFill>
                  <a:schemeClr val="dk1"/>
                </a:solidFill>
                <a:highlight>
                  <a:srgbClr val="FFFFFF"/>
                </a:highlight>
              </a:rPr>
              <a:t>estás</a:t>
            </a:r>
            <a:r>
              <a:rPr lang="es-MX" sz="1300">
                <a:solidFill>
                  <a:schemeClr val="dk1"/>
                </a:solidFill>
                <a:highlight>
                  <a:srgbClr val="FFFFFF"/>
                </a:highlight>
              </a:rPr>
              <a:t> postulado </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b="1" lang="es-MX" sz="1300">
                <a:solidFill>
                  <a:schemeClr val="dk1"/>
                </a:solidFill>
                <a:highlight>
                  <a:srgbClr val="FFFFFF"/>
                </a:highlight>
              </a:rPr>
              <a:t>Para Empleadores</a:t>
            </a:r>
            <a:endParaRPr b="1"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rgbClr val="FFFFFF"/>
                </a:highlight>
              </a:rPr>
              <a:t>- </a:t>
            </a:r>
            <a:r>
              <a:rPr b="1" lang="es-MX" sz="1300">
                <a:solidFill>
                  <a:schemeClr val="dk1"/>
                </a:solidFill>
                <a:highlight>
                  <a:srgbClr val="FFFFFF"/>
                </a:highlight>
              </a:rPr>
              <a:t>Registro de Empresa</a:t>
            </a:r>
            <a:r>
              <a:rPr lang="es-MX" sz="1300">
                <a:solidFill>
                  <a:schemeClr val="dk1"/>
                </a:solidFill>
                <a:highlight>
                  <a:srgbClr val="FFFFFF"/>
                </a:highlight>
              </a:rPr>
              <a:t>: la Empresa registrara un usuario y </a:t>
            </a:r>
            <a:r>
              <a:rPr lang="es-MX" sz="1300">
                <a:solidFill>
                  <a:schemeClr val="dk1"/>
                </a:solidFill>
                <a:highlight>
                  <a:srgbClr val="FFFFFF"/>
                </a:highlight>
              </a:rPr>
              <a:t>llenará</a:t>
            </a:r>
            <a:r>
              <a:rPr lang="es-MX" sz="1300">
                <a:solidFill>
                  <a:schemeClr val="dk1"/>
                </a:solidFill>
                <a:highlight>
                  <a:srgbClr val="FFFFFF"/>
                </a:highlight>
              </a:rPr>
              <a:t> un formulario de datos de la misma</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rgbClr val="FFFFFF"/>
                </a:highlight>
              </a:rPr>
              <a:t>- </a:t>
            </a:r>
            <a:r>
              <a:rPr b="1" lang="es-MX" sz="1300">
                <a:solidFill>
                  <a:schemeClr val="dk1"/>
                </a:solidFill>
                <a:highlight>
                  <a:srgbClr val="FFFFFF"/>
                </a:highlight>
              </a:rPr>
              <a:t>Publicación de Ofertas:</a:t>
            </a:r>
            <a:r>
              <a:rPr lang="es-MX" sz="1300">
                <a:solidFill>
                  <a:schemeClr val="dk1"/>
                </a:solidFill>
                <a:highlight>
                  <a:srgbClr val="FFFFFF"/>
                </a:highlight>
              </a:rPr>
              <a:t> Crear y modificar ofertas de empleo.</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sz="13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rgbClr val="FFFFFF"/>
                </a:highlight>
              </a:rPr>
              <a:t>- </a:t>
            </a:r>
            <a:r>
              <a:rPr b="1" lang="es-MX" sz="1300">
                <a:solidFill>
                  <a:schemeClr val="dk1"/>
                </a:solidFill>
                <a:highlight>
                  <a:srgbClr val="FFFFFF"/>
                </a:highlight>
              </a:rPr>
              <a:t>Agendamiento de Entrevistas mediante chat</a:t>
            </a:r>
            <a:r>
              <a:rPr lang="es-MX" sz="1300">
                <a:solidFill>
                  <a:schemeClr val="dk1"/>
                </a:solidFill>
                <a:highlight>
                  <a:srgbClr val="FFFFFF"/>
                </a:highlight>
              </a:rPr>
              <a:t>: La empresa podra comunicarse con el usuario el cual se postulo mediante un chat, haciendo la comunicación más rápida entre usuario y empresa  </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highlight>
                <a:srgbClr val="FFFFFF"/>
              </a:highlight>
              <a:latin typeface="Arial"/>
              <a:ea typeface="Arial"/>
              <a:cs typeface="Arial"/>
              <a:sym typeface="Arial"/>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134" name="Google Shape;134;g2d332ea819b_0_8"/>
          <p:cNvPicPr preferRelativeResize="0"/>
          <p:nvPr/>
        </p:nvPicPr>
        <p:blipFill rotWithShape="1">
          <a:blip r:embed="rId3">
            <a:alphaModFix/>
          </a:blip>
          <a:srcRect b="0" l="0" r="0" t="0"/>
          <a:stretch/>
        </p:blipFill>
        <p:spPr>
          <a:xfrm>
            <a:off x="6348200" y="1678951"/>
            <a:ext cx="5438774" cy="4818101"/>
          </a:xfrm>
          <a:prstGeom prst="rect">
            <a:avLst/>
          </a:prstGeom>
          <a:noFill/>
          <a:ln>
            <a:noFill/>
          </a:ln>
        </p:spPr>
      </p:pic>
      <p:sp>
        <p:nvSpPr>
          <p:cNvPr id="135" name="Google Shape;135;g2d332ea819b_0_8"/>
          <p:cNvSpPr txBox="1"/>
          <p:nvPr/>
        </p:nvSpPr>
        <p:spPr>
          <a:xfrm>
            <a:off x="11084700" y="6497050"/>
            <a:ext cx="1107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MX" sz="1400" u="none" cap="none" strike="noStrike">
                <a:solidFill>
                  <a:schemeClr val="dk1"/>
                </a:solidFill>
                <a:uFill>
                  <a:noFill/>
                </a:uFill>
                <a:latin typeface="Arial"/>
                <a:ea typeface="Arial"/>
                <a:cs typeface="Arial"/>
                <a:sym typeface="Arial"/>
                <a:hlinkClick r:id="rId4">
                  <a:extLst>
                    <a:ext uri="{A12FA001-AC4F-418D-AE19-62706E023703}">
                      <ahyp:hlinkClr val="tx"/>
                    </a:ext>
                  </a:extLst>
                </a:hlinkClick>
              </a:rPr>
              <a:t>IEEE830</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2d33f6a21cf_1_2"/>
          <p:cNvSpPr txBox="1"/>
          <p:nvPr/>
        </p:nvSpPr>
        <p:spPr>
          <a:xfrm>
            <a:off x="950054" y="605917"/>
            <a:ext cx="5547900" cy="10731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2600"/>
              <a:buFont typeface="Work Sans Light"/>
              <a:buNone/>
            </a:pPr>
            <a:r>
              <a:rPr lang="es-MX" sz="2600">
                <a:solidFill>
                  <a:srgbClr val="38AA00"/>
                </a:solidFill>
                <a:latin typeface="Work Sans Light"/>
                <a:ea typeface="Work Sans Light"/>
                <a:cs typeface="Work Sans Light"/>
                <a:sym typeface="Work Sans Light"/>
              </a:rPr>
              <a:t>Alcance</a:t>
            </a:r>
            <a:endParaRPr b="0" i="0" sz="1800" u="none" cap="none" strike="noStrike">
              <a:solidFill>
                <a:schemeClr val="dk1"/>
              </a:solidFill>
              <a:latin typeface="Calibri"/>
              <a:ea typeface="Calibri"/>
              <a:cs typeface="Calibri"/>
              <a:sym typeface="Calibri"/>
            </a:endParaRPr>
          </a:p>
        </p:txBody>
      </p:sp>
      <p:cxnSp>
        <p:nvCxnSpPr>
          <p:cNvPr id="141" name="Google Shape;141;g2d33f6a21cf_1_2"/>
          <p:cNvCxnSpPr>
            <a:stCxn id="140" idx="1"/>
          </p:cNvCxnSpPr>
          <p:nvPr/>
        </p:nvCxnSpPr>
        <p:spPr>
          <a:xfrm flipH="1" rot="10800000">
            <a:off x="950054" y="1094467"/>
            <a:ext cx="5042400" cy="48000"/>
          </a:xfrm>
          <a:prstGeom prst="straightConnector1">
            <a:avLst/>
          </a:prstGeom>
          <a:noFill/>
          <a:ln cap="flat" cmpd="sng" w="50800">
            <a:solidFill>
              <a:schemeClr val="accent6"/>
            </a:solidFill>
            <a:prstDash val="solid"/>
            <a:miter lim="800000"/>
            <a:headEnd len="sm" w="sm" type="none"/>
            <a:tailEnd len="sm" w="sm" type="none"/>
          </a:ln>
        </p:spPr>
      </p:cxnSp>
      <p:sp>
        <p:nvSpPr>
          <p:cNvPr id="142" name="Google Shape;142;g2d33f6a21cf_1_2"/>
          <p:cNvSpPr txBox="1"/>
          <p:nvPr/>
        </p:nvSpPr>
        <p:spPr>
          <a:xfrm>
            <a:off x="759550" y="1283925"/>
            <a:ext cx="5232900" cy="435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MX">
                <a:solidFill>
                  <a:schemeClr val="dk1"/>
                </a:solidFill>
                <a:highlight>
                  <a:schemeClr val="lt1"/>
                </a:highlight>
              </a:rPr>
              <a:t> </a:t>
            </a:r>
            <a:r>
              <a:rPr b="1" lang="es-MX" sz="1300">
                <a:solidFill>
                  <a:schemeClr val="dk1"/>
                </a:solidFill>
                <a:highlight>
                  <a:schemeClr val="lt1"/>
                </a:highlight>
              </a:rPr>
              <a:t>Funciones Generales</a:t>
            </a:r>
            <a:endParaRPr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chemeClr val="lt1"/>
                </a:highlight>
              </a:rPr>
              <a:t>- </a:t>
            </a:r>
            <a:r>
              <a:rPr b="1" lang="es-MX" sz="1300">
                <a:solidFill>
                  <a:schemeClr val="dk1"/>
                </a:solidFill>
                <a:highlight>
                  <a:schemeClr val="lt1"/>
                </a:highlight>
              </a:rPr>
              <a:t>Notificaciones</a:t>
            </a:r>
            <a:r>
              <a:rPr lang="es-MX" sz="1300">
                <a:solidFill>
                  <a:schemeClr val="dk1"/>
                </a:solidFill>
                <a:highlight>
                  <a:schemeClr val="lt1"/>
                </a:highlight>
              </a:rPr>
              <a:t>: Alertas automáticas para nuevos empleos o confirmaciones de entrevistas.</a:t>
            </a:r>
            <a:endParaRPr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chemeClr val="lt1"/>
                </a:highlight>
              </a:rPr>
              <a:t>- </a:t>
            </a:r>
            <a:r>
              <a:rPr b="1" lang="es-MX" sz="1300">
                <a:solidFill>
                  <a:schemeClr val="dk1"/>
                </a:solidFill>
                <a:highlight>
                  <a:schemeClr val="lt1"/>
                </a:highlight>
              </a:rPr>
              <a:t>Panel de Control: </a:t>
            </a:r>
            <a:r>
              <a:rPr lang="es-MX" sz="1300">
                <a:solidFill>
                  <a:schemeClr val="dk1"/>
                </a:solidFill>
                <a:highlight>
                  <a:schemeClr val="lt1"/>
                </a:highlight>
              </a:rPr>
              <a:t>Gestión de postulaciones, empleos  para candidatos.</a:t>
            </a:r>
            <a:endParaRPr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chemeClr val="lt1"/>
                </a:highlight>
              </a:rPr>
              <a:t>- </a:t>
            </a:r>
            <a:r>
              <a:rPr b="1" lang="es-MX" sz="1300">
                <a:solidFill>
                  <a:schemeClr val="dk1"/>
                </a:solidFill>
                <a:highlight>
                  <a:schemeClr val="lt1"/>
                </a:highlight>
              </a:rPr>
              <a:t>Seguridad y Privacidad:</a:t>
            </a:r>
            <a:r>
              <a:rPr lang="es-MX" sz="1300">
                <a:solidFill>
                  <a:schemeClr val="dk1"/>
                </a:solidFill>
                <a:highlight>
                  <a:schemeClr val="lt1"/>
                </a:highlight>
              </a:rPr>
              <a:t> Encriptación de datos y políticas de privacidad claras.</a:t>
            </a:r>
            <a:endParaRPr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rPr b="1" lang="es-MX" sz="1300">
                <a:solidFill>
                  <a:schemeClr val="dk1"/>
                </a:solidFill>
                <a:highlight>
                  <a:schemeClr val="lt1"/>
                </a:highlight>
              </a:rPr>
              <a:t>Diseño y Usabilidad</a:t>
            </a:r>
            <a:endParaRPr b="1"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chemeClr val="lt1"/>
                </a:highlight>
              </a:rPr>
              <a:t>- </a:t>
            </a:r>
            <a:r>
              <a:rPr b="1" lang="es-MX" sz="1300">
                <a:solidFill>
                  <a:schemeClr val="dk1"/>
                </a:solidFill>
                <a:highlight>
                  <a:schemeClr val="lt1"/>
                </a:highlight>
              </a:rPr>
              <a:t>Responsive</a:t>
            </a:r>
            <a:r>
              <a:rPr lang="es-MX" sz="1300">
                <a:solidFill>
                  <a:schemeClr val="dk1"/>
                </a:solidFill>
                <a:highlight>
                  <a:schemeClr val="lt1"/>
                </a:highlight>
              </a:rPr>
              <a:t>: Adaptación para móviles, tablets y escritorio.</a:t>
            </a:r>
            <a:endParaRPr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chemeClr val="lt1"/>
                </a:highlight>
              </a:rPr>
              <a:t>- </a:t>
            </a:r>
            <a:r>
              <a:rPr b="1" lang="es-MX" sz="1300">
                <a:solidFill>
                  <a:schemeClr val="dk1"/>
                </a:solidFill>
                <a:highlight>
                  <a:schemeClr val="lt1"/>
                </a:highlight>
              </a:rPr>
              <a:t>Interfaz Intuitiva</a:t>
            </a:r>
            <a:r>
              <a:rPr lang="es-MX" sz="1300">
                <a:solidFill>
                  <a:schemeClr val="dk1"/>
                </a:solidFill>
                <a:highlight>
                  <a:schemeClr val="lt1"/>
                </a:highlight>
              </a:rPr>
              <a:t>: Navegación sencilla y rápida.</a:t>
            </a:r>
            <a:endParaRPr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t/>
            </a:r>
            <a:endParaRPr b="1"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rPr lang="es-MX" sz="1300">
                <a:solidFill>
                  <a:schemeClr val="dk1"/>
                </a:solidFill>
                <a:highlight>
                  <a:schemeClr val="lt1"/>
                </a:highlight>
              </a:rPr>
              <a:t>- </a:t>
            </a:r>
            <a:r>
              <a:rPr b="1" lang="es-MX" sz="1300">
                <a:solidFill>
                  <a:schemeClr val="dk1"/>
                </a:solidFill>
                <a:highlight>
                  <a:schemeClr val="lt1"/>
                </a:highlight>
              </a:rPr>
              <a:t>Frontend</a:t>
            </a:r>
            <a:r>
              <a:rPr lang="es-MX" sz="1300">
                <a:solidFill>
                  <a:schemeClr val="dk1"/>
                </a:solidFill>
                <a:highlight>
                  <a:schemeClr val="lt1"/>
                </a:highlight>
              </a:rPr>
              <a:t>: HTML5, HTML SEMANTICO, CSS3, JavaScript, Bootstrap.</a:t>
            </a:r>
            <a:endParaRPr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t/>
            </a:r>
            <a:endParaRPr sz="1300">
              <a:solidFill>
                <a:schemeClr val="dk1"/>
              </a:solidFill>
              <a:highlight>
                <a:schemeClr val="lt1"/>
              </a:highlight>
            </a:endParaRPr>
          </a:p>
          <a:p>
            <a:pPr indent="0" lvl="0" marL="0" rtl="0" algn="l">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a:solidFill>
                <a:schemeClr val="dk1"/>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highlight>
                <a:srgbClr val="FFFFFF"/>
              </a:highlight>
              <a:latin typeface="Arial"/>
              <a:ea typeface="Arial"/>
              <a:cs typeface="Arial"/>
              <a:sym typeface="Arial"/>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143" name="Google Shape;143;g2d33f6a21cf_1_2"/>
          <p:cNvPicPr preferRelativeResize="0"/>
          <p:nvPr/>
        </p:nvPicPr>
        <p:blipFill rotWithShape="1">
          <a:blip r:embed="rId3">
            <a:alphaModFix/>
          </a:blip>
          <a:srcRect b="0" l="0" r="0" t="0"/>
          <a:stretch/>
        </p:blipFill>
        <p:spPr>
          <a:xfrm>
            <a:off x="6348200" y="1678951"/>
            <a:ext cx="5438774" cy="4818101"/>
          </a:xfrm>
          <a:prstGeom prst="rect">
            <a:avLst/>
          </a:prstGeom>
          <a:noFill/>
          <a:ln>
            <a:noFill/>
          </a:ln>
        </p:spPr>
      </p:pic>
      <p:sp>
        <p:nvSpPr>
          <p:cNvPr id="144" name="Google Shape;144;g2d33f6a21cf_1_2"/>
          <p:cNvSpPr txBox="1"/>
          <p:nvPr/>
        </p:nvSpPr>
        <p:spPr>
          <a:xfrm>
            <a:off x="11084700" y="6497050"/>
            <a:ext cx="1107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MX" sz="1400" u="none" cap="none" strike="noStrike">
                <a:solidFill>
                  <a:schemeClr val="dk1"/>
                </a:solidFill>
                <a:uFill>
                  <a:noFill/>
                </a:uFill>
                <a:latin typeface="Arial"/>
                <a:ea typeface="Arial"/>
                <a:cs typeface="Arial"/>
                <a:sym typeface="Arial"/>
                <a:hlinkClick r:id="rId4">
                  <a:extLst>
                    <a:ext uri="{A12FA001-AC4F-418D-AE19-62706E023703}">
                      <ahyp:hlinkClr val="tx"/>
                    </a:ext>
                  </a:extLst>
                </a:hlinkClick>
              </a:rPr>
              <a:t>IEEE830</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descr="Imagen que contiene Interfaz de usuario gráfica&#10;&#10;Descripción generada automáticamente" id="149" name="Google Shape;149;p14"/>
          <p:cNvPicPr preferRelativeResize="0"/>
          <p:nvPr/>
        </p:nvPicPr>
        <p:blipFill rotWithShape="1">
          <a:blip r:embed="rId3">
            <a:alphaModFix/>
          </a:blip>
          <a:srcRect b="0" l="0" r="0" t="0"/>
          <a:stretch/>
        </p:blipFill>
        <p:spPr>
          <a:xfrm>
            <a:off x="0" y="0"/>
            <a:ext cx="12192000" cy="68580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2024-03-15T00:49:27Z</dcterms:created>
  <dc:creator>Carlos Andrés Herrera Mora</dc:creator>
</cp:coreProperties>
</file>